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Oswald"/>
      <p:regular r:id="rId30"/>
      <p:bold r:id="rId31"/>
    </p:embeddedFont>
    <p:embeddedFont>
      <p:font typeface="Average" panose="020B0604020202020204" charset="0"/>
      <p:regular r:id="rId32"/>
    </p:embeddedFont>
    <p:embeddedFont>
      <p:font typeface="Maven Pro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B9907C-3A94-4031-9175-6D166C837EB0}">
  <a:tblStyle styleId="{43B9907C-3A94-4031-9175-6D166C837E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6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69270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933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275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782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624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808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452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067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183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30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586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744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The bike-sharing industry is exploding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6321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955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793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 - Algoritem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33071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Expansion to different cities all around the world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6843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539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954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2714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727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04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487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321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364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28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934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10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6v4F_mylRzpNEczdF9uUlJHMng5aWJqdWZiOURLdm9zcmFr/view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/>
        </p:nvSpPr>
        <p:spPr>
          <a:xfrm>
            <a:off x="1399950" y="1162650"/>
            <a:ext cx="6344100" cy="28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Shape 61"/>
          <p:cNvSpPr txBox="1"/>
          <p:nvPr/>
        </p:nvSpPr>
        <p:spPr>
          <a:xfrm>
            <a:off x="0" y="3083350"/>
            <a:ext cx="9144000" cy="1566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Bike-sharing</a:t>
            </a:r>
            <a:r>
              <a:rPr lang="en" sz="36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/>
            </a:r>
            <a:br>
              <a:rPr lang="en" sz="36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36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target location prediction</a:t>
            </a:r>
            <a:endParaRPr sz="3600" b="1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swald"/>
                <a:ea typeface="Oswald"/>
                <a:cs typeface="Oswald"/>
                <a:sym typeface="Oswald"/>
              </a:rPr>
              <a:t>Data Analytics for Business </a:t>
            </a:r>
            <a:endParaRPr sz="1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2370350" y="143625"/>
            <a:ext cx="49611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1C232"/>
                </a:solidFill>
              </a:rPr>
              <a:t>Who We Are</a:t>
            </a:r>
            <a:endParaRPr sz="3600" b="1">
              <a:solidFill>
                <a:srgbClr val="F1C232"/>
              </a:solidFill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0" y="2237375"/>
            <a:ext cx="9144000" cy="278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138" name="Shape 138"/>
          <p:cNvSpPr txBox="1"/>
          <p:nvPr/>
        </p:nvSpPr>
        <p:spPr>
          <a:xfrm>
            <a:off x="1466050" y="1681325"/>
            <a:ext cx="72792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Shape 139"/>
          <p:cNvSpPr txBox="1"/>
          <p:nvPr/>
        </p:nvSpPr>
        <p:spPr>
          <a:xfrm rot="-1278933">
            <a:off x="316016" y="442847"/>
            <a:ext cx="2148257" cy="5306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E70C48"/>
                </a:solidFill>
              </a:rPr>
              <a:t>#datascience</a:t>
            </a:r>
            <a:endParaRPr sz="2400" b="1">
              <a:solidFill>
                <a:srgbClr val="E70C48"/>
              </a:solidFill>
            </a:endParaRPr>
          </a:p>
        </p:txBody>
      </p:sp>
      <p:sp>
        <p:nvSpPr>
          <p:cNvPr id="140" name="Shape 140"/>
          <p:cNvSpPr txBox="1"/>
          <p:nvPr/>
        </p:nvSpPr>
        <p:spPr>
          <a:xfrm rot="-1291854">
            <a:off x="560545" y="965086"/>
            <a:ext cx="2713875" cy="53079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E70C48"/>
                </a:solidFill>
              </a:rPr>
              <a:t>#businessthinker</a:t>
            </a:r>
            <a:endParaRPr sz="2400" b="1">
              <a:solidFill>
                <a:srgbClr val="E70C48"/>
              </a:solidFill>
            </a:endParaRPr>
          </a:p>
        </p:txBody>
      </p:sp>
      <p:grpSp>
        <p:nvGrpSpPr>
          <p:cNvPr id="141" name="Shape 141"/>
          <p:cNvGrpSpPr/>
          <p:nvPr/>
        </p:nvGrpSpPr>
        <p:grpSpPr>
          <a:xfrm>
            <a:off x="459425" y="2426250"/>
            <a:ext cx="7935426" cy="2502825"/>
            <a:chOff x="459425" y="2426250"/>
            <a:chExt cx="7935426" cy="2502825"/>
          </a:xfrm>
        </p:grpSpPr>
        <p:pic>
          <p:nvPicPr>
            <p:cNvPr id="142" name="Shape 1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31525" y="2448800"/>
              <a:ext cx="2063326" cy="2063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Shape 1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9425" y="2448800"/>
              <a:ext cx="2063324" cy="2063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Shape 1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30000" y="2426250"/>
              <a:ext cx="2063326" cy="2063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Shape 145"/>
            <p:cNvSpPr txBox="1"/>
            <p:nvPr/>
          </p:nvSpPr>
          <p:spPr>
            <a:xfrm>
              <a:off x="785125" y="4587975"/>
              <a:ext cx="12510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Omer Klein</a:t>
              </a:r>
              <a:endParaRPr b="1"/>
            </a:p>
          </p:txBody>
        </p:sp>
        <p:sp>
          <p:nvSpPr>
            <p:cNvPr id="146" name="Shape 146"/>
            <p:cNvSpPr txBox="1"/>
            <p:nvPr/>
          </p:nvSpPr>
          <p:spPr>
            <a:xfrm>
              <a:off x="3802950" y="4587975"/>
              <a:ext cx="15381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Yarden Israeli</a:t>
              </a:r>
              <a:endParaRPr b="1"/>
            </a:p>
          </p:txBody>
        </p:sp>
        <p:sp>
          <p:nvSpPr>
            <p:cNvPr id="147" name="Shape 147"/>
            <p:cNvSpPr txBox="1"/>
            <p:nvPr/>
          </p:nvSpPr>
          <p:spPr>
            <a:xfrm>
              <a:off x="6513025" y="4587975"/>
              <a:ext cx="15381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Amitai Serphos</a:t>
              </a:r>
              <a:endParaRPr b="1"/>
            </a:p>
          </p:txBody>
        </p:sp>
      </p:grpSp>
      <p:grpSp>
        <p:nvGrpSpPr>
          <p:cNvPr id="148" name="Shape 148"/>
          <p:cNvGrpSpPr/>
          <p:nvPr/>
        </p:nvGrpSpPr>
        <p:grpSpPr>
          <a:xfrm>
            <a:off x="5666750" y="97679"/>
            <a:ext cx="3424200" cy="2723396"/>
            <a:chOff x="5666750" y="97679"/>
            <a:chExt cx="3424200" cy="2723396"/>
          </a:xfrm>
        </p:grpSpPr>
        <p:pic>
          <p:nvPicPr>
            <p:cNvPr id="149" name="Shape 14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159000">
              <a:off x="6674976" y="367675"/>
              <a:ext cx="1966049" cy="196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Shape 150"/>
            <p:cNvSpPr txBox="1"/>
            <p:nvPr/>
          </p:nvSpPr>
          <p:spPr>
            <a:xfrm rot="1049886">
              <a:off x="5667197" y="1787793"/>
              <a:ext cx="3423307" cy="530865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434343"/>
                  </a:solidFill>
                </a:rPr>
                <a:t>#materna#cheaf#datascience</a:t>
              </a:r>
              <a:endParaRPr sz="1800" b="1">
                <a:solidFill>
                  <a:srgbClr val="434343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2212800" y="143625"/>
            <a:ext cx="5347200" cy="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1C232"/>
                </a:solidFill>
              </a:rPr>
              <a:t>What is our SuperPower ?</a:t>
            </a:r>
            <a:endParaRPr sz="3600" b="1">
              <a:solidFill>
                <a:srgbClr val="F1C232"/>
              </a:solidFill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1466050" y="1681325"/>
            <a:ext cx="72792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0" y="2755875"/>
            <a:ext cx="9144000" cy="1794600"/>
          </a:xfrm>
          <a:prstGeom prst="rect">
            <a:avLst/>
          </a:prstGeom>
          <a:solidFill>
            <a:srgbClr val="D9D9D9">
              <a:alpha val="830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Predict DESTINATION </a:t>
            </a:r>
            <a:endParaRPr sz="3000"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of the next rider to use the bikeshare</a:t>
            </a:r>
            <a:endParaRPr sz="3000"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Given rental information</a:t>
            </a:r>
            <a:endParaRPr sz="18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2060400" y="67425"/>
            <a:ext cx="5347200" cy="741600"/>
          </a:xfrm>
          <a:prstGeom prst="rect">
            <a:avLst/>
          </a:prstGeom>
          <a:solidFill>
            <a:srgbClr val="F3F3F3">
              <a:alpha val="7461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1C232"/>
                </a:solidFill>
              </a:rPr>
              <a:t>Our DATA</a:t>
            </a:r>
            <a:endParaRPr sz="3600" b="1">
              <a:solidFill>
                <a:srgbClr val="F1C232"/>
              </a:solidFill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1466050" y="1681325"/>
            <a:ext cx="72792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75" y="865300"/>
            <a:ext cx="8116850" cy="35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3400"/>
            <a:ext cx="9143999" cy="460117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2" name="Shape 172"/>
          <p:cNvSpPr txBox="1"/>
          <p:nvPr/>
        </p:nvSpPr>
        <p:spPr>
          <a:xfrm>
            <a:off x="50750" y="102125"/>
            <a:ext cx="3426000" cy="355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Some inspiration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l="2124" t="23606" r="26568" b="10269"/>
          <a:stretch/>
        </p:blipFill>
        <p:spPr>
          <a:xfrm>
            <a:off x="1449400" y="45825"/>
            <a:ext cx="6369276" cy="50881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8" name="Shape 178"/>
          <p:cNvSpPr txBox="1"/>
          <p:nvPr/>
        </p:nvSpPr>
        <p:spPr>
          <a:xfrm>
            <a:off x="1532400" y="827175"/>
            <a:ext cx="3966600" cy="574800"/>
          </a:xfrm>
          <a:prstGeom prst="rect">
            <a:avLst/>
          </a:prstGeom>
          <a:solidFill>
            <a:srgbClr val="EFEFEF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9999"/>
                </a:solidFill>
                <a:latin typeface="Maven Pro"/>
                <a:ea typeface="Maven Pro"/>
                <a:cs typeface="Maven Pro"/>
                <a:sym typeface="Maven Pro"/>
              </a:rPr>
              <a:t>Station on map overview</a:t>
            </a:r>
            <a:endParaRPr sz="2400">
              <a:solidFill>
                <a:srgbClr val="999999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1532400" y="217575"/>
            <a:ext cx="3537900" cy="617700"/>
          </a:xfrm>
          <a:prstGeom prst="rect">
            <a:avLst/>
          </a:prstGeom>
          <a:solidFill>
            <a:srgbClr val="EFEFEF">
              <a:alpha val="4846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Analyzing the data</a:t>
            </a:r>
            <a:endParaRPr sz="2800" b="1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9013" y="1564375"/>
            <a:ext cx="4524375" cy="34099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1" name="Shape 181"/>
          <p:cNvSpPr txBox="1"/>
          <p:nvPr/>
        </p:nvSpPr>
        <p:spPr>
          <a:xfrm>
            <a:off x="340150" y="268000"/>
            <a:ext cx="8442000" cy="1082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Using static maps?!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0"/>
            <a:ext cx="59679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0" y="1293175"/>
            <a:ext cx="9172200" cy="253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Shape 192"/>
          <p:cNvSpPr txBox="1"/>
          <p:nvPr/>
        </p:nvSpPr>
        <p:spPr>
          <a:xfrm>
            <a:off x="0" y="1516800"/>
            <a:ext cx="9172200" cy="2109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Classical problem of supervised learning</a:t>
            </a:r>
            <a:endParaRPr sz="6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00" y="570500"/>
            <a:ext cx="4431979" cy="29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450" y="570500"/>
            <a:ext cx="4004250" cy="29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7800" y="3703400"/>
            <a:ext cx="2584625" cy="1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50" y="658875"/>
            <a:ext cx="8659850" cy="30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925" y="3793450"/>
            <a:ext cx="2741000" cy="9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/>
        </p:nvSpPr>
        <p:spPr>
          <a:xfrm>
            <a:off x="272250" y="160325"/>
            <a:ext cx="86634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highlight>
                  <a:srgbClr val="FFFFFF"/>
                </a:highlight>
              </a:rPr>
              <a:t>From</a:t>
            </a:r>
            <a:endParaRPr sz="9600">
              <a:highlight>
                <a:srgbClr val="FFFFFF"/>
              </a:highlight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272250" y="1722425"/>
            <a:ext cx="72438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highlight>
                  <a:srgbClr val="FFF2CC"/>
                </a:highlight>
              </a:rPr>
              <a:t>classification</a:t>
            </a:r>
            <a:endParaRPr sz="9600">
              <a:highlight>
                <a:srgbClr val="FFF2CC"/>
              </a:highlight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272250" y="3284525"/>
            <a:ext cx="86634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highlight>
                  <a:srgbClr val="FFFFFF"/>
                </a:highlight>
              </a:rPr>
              <a:t>to</a:t>
            </a:r>
            <a:r>
              <a:rPr lang="en" sz="9600"/>
              <a:t> </a:t>
            </a:r>
            <a:r>
              <a:rPr lang="en" sz="9600">
                <a:highlight>
                  <a:srgbClr val="FFF2CC"/>
                </a:highlight>
              </a:rPr>
              <a:t>regression</a:t>
            </a:r>
            <a:endParaRPr sz="9600">
              <a:highlight>
                <a:srgbClr val="FFF2CC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370350" y="143625"/>
            <a:ext cx="49611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1C232"/>
                </a:solidFill>
              </a:rPr>
              <a:t>The bike-sharing BOOM </a:t>
            </a:r>
            <a:endParaRPr sz="3600" b="1">
              <a:solidFill>
                <a:srgbClr val="F1C232"/>
              </a:solidFill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1399950" y="1162650"/>
            <a:ext cx="6344100" cy="28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Shape 69"/>
          <p:cNvSpPr txBox="1"/>
          <p:nvPr/>
        </p:nvSpPr>
        <p:spPr>
          <a:xfrm>
            <a:off x="0" y="2995625"/>
            <a:ext cx="9144000" cy="1364400"/>
          </a:xfrm>
          <a:prstGeom prst="rect">
            <a:avLst/>
          </a:prstGeom>
          <a:solidFill>
            <a:srgbClr val="37474F">
              <a:alpha val="7846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The bike-sharing industry is exploding</a:t>
            </a:r>
            <a:r>
              <a:rPr lang="en" sz="2400" b="1"/>
              <a:t/>
            </a:r>
            <a:br>
              <a:rPr lang="en" sz="2400" b="1"/>
            </a:br>
            <a:r>
              <a:rPr lang="en" sz="1800" b="1"/>
              <a:t>Offering short-term bicycle rental at urban locations for minimal price</a:t>
            </a:r>
            <a:endParaRPr sz="1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" name="Shape 217"/>
          <p:cNvGraphicFramePr/>
          <p:nvPr/>
        </p:nvGraphicFramePr>
        <p:xfrm>
          <a:off x="1148350" y="107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{43B9907C-3A94-4031-9175-6D166C837EB0}</a:tableStyleId>
              </a:tblPr>
              <a:tblGrid>
                <a:gridCol w="1799550"/>
                <a:gridCol w="1799550"/>
                <a:gridCol w="1799550"/>
                <a:gridCol w="1799550"/>
              </a:tblGrid>
              <a:tr h="831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Model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Error X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Error Y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Error XY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</a:tr>
              <a:tr h="839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Comlex Tree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572.36 m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806.75 m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989.16 m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</a:tr>
              <a:tr h="839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RF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505.7 m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713.6 m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874.6 m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sp>
        <p:nvSpPr>
          <p:cNvPr id="218" name="Shape 218"/>
          <p:cNvSpPr txBox="1"/>
          <p:nvPr/>
        </p:nvSpPr>
        <p:spPr>
          <a:xfrm>
            <a:off x="1061675" y="237075"/>
            <a:ext cx="7349400" cy="680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Step 1 regression</a:t>
            </a:r>
            <a:endParaRPr sz="3600" b="1"/>
          </a:p>
        </p:txBody>
      </p:sp>
      <p:sp>
        <p:nvSpPr>
          <p:cNvPr id="219" name="Shape 219"/>
          <p:cNvSpPr txBox="1"/>
          <p:nvPr/>
        </p:nvSpPr>
        <p:spPr>
          <a:xfrm>
            <a:off x="2955300" y="3788775"/>
            <a:ext cx="3040800" cy="11337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~11%</a:t>
            </a:r>
            <a:endParaRPr sz="4800"/>
          </a:p>
        </p:txBody>
      </p:sp>
      <p:sp>
        <p:nvSpPr>
          <p:cNvPr id="220" name="Shape 220"/>
          <p:cNvSpPr/>
          <p:nvPr/>
        </p:nvSpPr>
        <p:spPr>
          <a:xfrm rot="10800000">
            <a:off x="6243425" y="3805350"/>
            <a:ext cx="628800" cy="979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" name="Shape 225"/>
          <p:cNvGraphicFramePr/>
          <p:nvPr/>
        </p:nvGraphicFramePr>
        <p:xfrm>
          <a:off x="1471100" y="128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{43B9907C-3A94-4031-9175-6D166C837EB0}</a:tableStyleId>
              </a:tblPr>
              <a:tblGrid>
                <a:gridCol w="3100900"/>
                <a:gridCol w="3100900"/>
              </a:tblGrid>
              <a:tr h="593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Model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Error XY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</a:tr>
              <a:tr h="5996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Tree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1130.5 m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</a:tr>
              <a:tr h="5996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MV Tree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785.9 m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sp>
        <p:nvSpPr>
          <p:cNvPr id="226" name="Shape 226"/>
          <p:cNvSpPr txBox="1"/>
          <p:nvPr/>
        </p:nvSpPr>
        <p:spPr>
          <a:xfrm>
            <a:off x="2650500" y="3483975"/>
            <a:ext cx="3040800" cy="11337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~30%</a:t>
            </a:r>
            <a:endParaRPr sz="4800"/>
          </a:p>
        </p:txBody>
      </p:sp>
      <p:sp>
        <p:nvSpPr>
          <p:cNvPr id="227" name="Shape 227"/>
          <p:cNvSpPr/>
          <p:nvPr/>
        </p:nvSpPr>
        <p:spPr>
          <a:xfrm rot="10800000">
            <a:off x="5938625" y="3500550"/>
            <a:ext cx="628800" cy="979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Shape 228"/>
          <p:cNvSpPr txBox="1"/>
          <p:nvPr/>
        </p:nvSpPr>
        <p:spPr>
          <a:xfrm>
            <a:off x="1061675" y="237075"/>
            <a:ext cx="7349400" cy="680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Step 2 regression</a:t>
            </a:r>
            <a:endParaRPr sz="36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 l="1560" r="-1560"/>
          <a:stretch/>
        </p:blipFill>
        <p:spPr>
          <a:xfrm>
            <a:off x="0" y="0"/>
            <a:ext cx="98240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04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19450" y="2061300"/>
            <a:ext cx="9144000" cy="1497600"/>
          </a:xfrm>
          <a:prstGeom prst="rect">
            <a:avLst/>
          </a:prstGeom>
          <a:solidFill>
            <a:srgbClr val="D9D9D9"/>
          </a:solidFill>
          <a:ln w="1143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Destination Based Ad Network</a:t>
            </a:r>
            <a:endParaRPr sz="4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 rotWithShape="1">
          <a:blip r:embed="rId3">
            <a:alphaModFix/>
          </a:blip>
          <a:srcRect r="19743"/>
          <a:stretch/>
        </p:blipFill>
        <p:spPr>
          <a:xfrm>
            <a:off x="2172100" y="0"/>
            <a:ext cx="69718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4">
            <a:alphaModFix/>
          </a:blip>
          <a:srcRect b="6646"/>
          <a:stretch/>
        </p:blipFill>
        <p:spPr>
          <a:xfrm>
            <a:off x="-28450" y="0"/>
            <a:ext cx="5165505" cy="5143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6" name="Shape 246"/>
          <p:cNvSpPr txBox="1"/>
          <p:nvPr/>
        </p:nvSpPr>
        <p:spPr>
          <a:xfrm>
            <a:off x="2894225" y="2225"/>
            <a:ext cx="4556100" cy="711300"/>
          </a:xfrm>
          <a:prstGeom prst="rect">
            <a:avLst/>
          </a:prstGeom>
          <a:solidFill>
            <a:srgbClr val="D9D9D9">
              <a:alpha val="6384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Pre order your coffee</a:t>
            </a:r>
            <a:endParaRPr sz="30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6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251425" y="1279225"/>
            <a:ext cx="3453000" cy="2442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</a:rPr>
              <a:t>WAZE who?!</a:t>
            </a:r>
            <a:endParaRPr sz="7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 title="IMG_1071.mp4">
            <a:hlinkClick r:id="rId3"/>
          </p:cNvPr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15853"/>
          <a:stretch/>
        </p:blipFill>
        <p:spPr>
          <a:xfrm>
            <a:off x="0" y="0"/>
            <a:ext cx="9144000" cy="512824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556600" y="1418600"/>
            <a:ext cx="8205000" cy="1910700"/>
          </a:xfrm>
          <a:prstGeom prst="rect">
            <a:avLst/>
          </a:prstGeom>
          <a:solidFill>
            <a:srgbClr val="EFEFEF">
              <a:alpha val="769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Thank you</a:t>
            </a:r>
            <a:endParaRPr sz="18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2370350" y="143625"/>
            <a:ext cx="49611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1C232"/>
                </a:solidFill>
              </a:rPr>
              <a:t>The bike-sharing BOOM </a:t>
            </a:r>
            <a:endParaRPr sz="3600" b="1">
              <a:solidFill>
                <a:srgbClr val="F1C232"/>
              </a:solidFill>
            </a:endParaRPr>
          </a:p>
        </p:txBody>
      </p:sp>
      <p:sp>
        <p:nvSpPr>
          <p:cNvPr id="76" name="Shape 76"/>
          <p:cNvSpPr txBox="1"/>
          <p:nvPr/>
        </p:nvSpPr>
        <p:spPr>
          <a:xfrm>
            <a:off x="1399950" y="1162650"/>
            <a:ext cx="6344100" cy="28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450" y="885150"/>
            <a:ext cx="7782426" cy="37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 rot="-1394531">
            <a:off x="1411123" y="1814615"/>
            <a:ext cx="5332999" cy="84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E70C48"/>
                </a:solidFill>
              </a:rPr>
              <a:t>And in China ?</a:t>
            </a:r>
            <a:endParaRPr sz="4800" b="1">
              <a:solidFill>
                <a:srgbClr val="E70C48"/>
              </a:solidFill>
            </a:endParaRPr>
          </a:p>
        </p:txBody>
      </p:sp>
      <p:grpSp>
        <p:nvGrpSpPr>
          <p:cNvPr id="79" name="Shape 79"/>
          <p:cNvGrpSpPr/>
          <p:nvPr/>
        </p:nvGrpSpPr>
        <p:grpSpPr>
          <a:xfrm>
            <a:off x="0" y="-3"/>
            <a:ext cx="9143997" cy="5143504"/>
            <a:chOff x="0" y="-3"/>
            <a:chExt cx="9143997" cy="5143504"/>
          </a:xfrm>
        </p:grpSpPr>
        <p:pic>
          <p:nvPicPr>
            <p:cNvPr id="80" name="Shape 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-3"/>
              <a:ext cx="9143997" cy="51435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Shape 81"/>
            <p:cNvSpPr txBox="1"/>
            <p:nvPr/>
          </p:nvSpPr>
          <p:spPr>
            <a:xfrm>
              <a:off x="3349400" y="172050"/>
              <a:ext cx="2970900" cy="24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rgbClr val="FFFFFF"/>
                  </a:solidFill>
                </a:rPr>
                <a:t>50 million people are regular users !</a:t>
              </a:r>
              <a:endParaRPr sz="36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2370350" y="143625"/>
            <a:ext cx="49611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1C232"/>
                </a:solidFill>
              </a:rPr>
              <a:t>The bike-sharing BOOM </a:t>
            </a:r>
            <a:endParaRPr sz="3600" b="1">
              <a:solidFill>
                <a:srgbClr val="F1C232"/>
              </a:solidFill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0" y="2995625"/>
            <a:ext cx="9144000" cy="1541700"/>
          </a:xfrm>
          <a:prstGeom prst="rect">
            <a:avLst/>
          </a:prstGeom>
          <a:solidFill>
            <a:srgbClr val="D9D9D9">
              <a:alpha val="6384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industry is exploding?</a:t>
            </a:r>
            <a:endParaRPr sz="2400" b="1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FF"/>
                </a:solidFill>
              </a:rPr>
              <a:t> </a:t>
            </a:r>
            <a:r>
              <a:rPr lang="en" sz="2400" b="1"/>
              <a:t>OR</a:t>
            </a:r>
            <a:r>
              <a:rPr lang="en" sz="2400" b="1">
                <a:solidFill>
                  <a:srgbClr val="0000FF"/>
                </a:solidFill>
              </a:rPr>
              <a:t> </a:t>
            </a:r>
            <a:endParaRPr sz="2400" b="1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A bubble is about to explode ??</a:t>
            </a:r>
            <a:br>
              <a:rPr lang="en" sz="2400" b="1"/>
            </a:br>
            <a:endParaRPr sz="1800" b="1"/>
          </a:p>
        </p:txBody>
      </p:sp>
      <p:sp>
        <p:nvSpPr>
          <p:cNvPr id="89" name="Shape 89"/>
          <p:cNvSpPr txBox="1"/>
          <p:nvPr/>
        </p:nvSpPr>
        <p:spPr>
          <a:xfrm rot="-274">
            <a:off x="732953" y="1491179"/>
            <a:ext cx="7519800" cy="2110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u="sng"/>
              <a:t>Millions</a:t>
            </a:r>
            <a:r>
              <a:rPr lang="en" sz="3000" b="1"/>
              <a:t> of users</a:t>
            </a:r>
            <a:r>
              <a:rPr lang="en" sz="2400" b="1"/>
              <a:t/>
            </a:r>
            <a:br>
              <a:rPr lang="en" sz="2400" b="1"/>
            </a:br>
            <a:r>
              <a:rPr lang="en" sz="2400" b="1"/>
              <a:t> BUT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u="sng"/>
              <a:t>No</a:t>
            </a:r>
            <a:r>
              <a:rPr lang="en" sz="2400" b="1"/>
              <a:t> company has yet been able to make </a:t>
            </a:r>
            <a:r>
              <a:rPr lang="en" sz="3000" b="1" u="sng"/>
              <a:t>profit</a:t>
            </a:r>
            <a:r>
              <a:rPr lang="en" sz="2400" b="1"/>
              <a:t>, using only revenues generated from membership subscription or user fees</a:t>
            </a:r>
            <a:endParaRPr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2370350" y="143625"/>
            <a:ext cx="49611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1C232"/>
                </a:solidFill>
              </a:rPr>
              <a:t>The bike-sharing BOOM </a:t>
            </a:r>
            <a:endParaRPr sz="3600" b="1">
              <a:solidFill>
                <a:srgbClr val="F1C232"/>
              </a:solidFill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0" y="3768025"/>
            <a:ext cx="9144000" cy="985200"/>
          </a:xfrm>
          <a:prstGeom prst="rect">
            <a:avLst/>
          </a:prstGeom>
          <a:solidFill>
            <a:srgbClr val="D9D9D9">
              <a:alpha val="6384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We can feel it ! Can you too ?  </a:t>
            </a:r>
            <a:endParaRPr sz="1800" b="1"/>
          </a:p>
        </p:txBody>
      </p:sp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7900" y="1008225"/>
            <a:ext cx="7186500" cy="29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370350" y="143625"/>
            <a:ext cx="49611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1C232"/>
                </a:solidFill>
              </a:rPr>
              <a:t>The bike-sharing BOOM </a:t>
            </a:r>
            <a:endParaRPr sz="3600" b="1">
              <a:solidFill>
                <a:srgbClr val="F1C232"/>
              </a:solidFill>
            </a:endParaRPr>
          </a:p>
        </p:txBody>
      </p:sp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058" y="152399"/>
            <a:ext cx="4666891" cy="4808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Shape 105"/>
          <p:cNvGrpSpPr/>
          <p:nvPr/>
        </p:nvGrpSpPr>
        <p:grpSpPr>
          <a:xfrm>
            <a:off x="960898" y="-218643"/>
            <a:ext cx="6749855" cy="5550412"/>
            <a:chOff x="960898" y="-218643"/>
            <a:chExt cx="6749855" cy="5550412"/>
          </a:xfrm>
        </p:grpSpPr>
        <p:pic>
          <p:nvPicPr>
            <p:cNvPr id="106" name="Shape 1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640950">
              <a:off x="1327050" y="299975"/>
              <a:ext cx="6017552" cy="45131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" name="Shape 107"/>
            <p:cNvGrpSpPr/>
            <p:nvPr/>
          </p:nvGrpSpPr>
          <p:grpSpPr>
            <a:xfrm>
              <a:off x="1203826" y="519754"/>
              <a:ext cx="2434500" cy="1714897"/>
              <a:chOff x="1203826" y="519754"/>
              <a:chExt cx="2434500" cy="1714897"/>
            </a:xfrm>
          </p:grpSpPr>
          <p:sp>
            <p:nvSpPr>
              <p:cNvPr id="108" name="Shape 108"/>
              <p:cNvSpPr txBox="1"/>
              <p:nvPr/>
            </p:nvSpPr>
            <p:spPr>
              <a:xfrm rot="-706010">
                <a:off x="1218453" y="760895"/>
                <a:ext cx="2405245" cy="391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</a:rPr>
                  <a:t>Spotted at Technion</a:t>
                </a:r>
                <a:endParaRPr sz="18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109" name="Shape 10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-860718">
                <a:off x="1838642" y="1167877"/>
                <a:ext cx="969416" cy="9616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775" y="0"/>
            <a:ext cx="77721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2370350" y="143625"/>
            <a:ext cx="49611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1C232"/>
                </a:solidFill>
              </a:rPr>
              <a:t>To cut long story short ...</a:t>
            </a:r>
            <a:endParaRPr sz="3600" b="1">
              <a:solidFill>
                <a:srgbClr val="F1C232"/>
              </a:solidFill>
            </a:endParaRPr>
          </a:p>
        </p:txBody>
      </p:sp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5600" y="1103250"/>
            <a:ext cx="6465450" cy="32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2370350" y="143625"/>
            <a:ext cx="49611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1C232"/>
                </a:solidFill>
              </a:rPr>
              <a:t>To cut long story short ...</a:t>
            </a:r>
            <a:endParaRPr sz="3600" b="1">
              <a:solidFill>
                <a:srgbClr val="F1C232"/>
              </a:solidFill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50" y="965325"/>
            <a:ext cx="9144000" cy="3317100"/>
          </a:xfrm>
          <a:prstGeom prst="rect">
            <a:avLst/>
          </a:prstGeom>
          <a:solidFill>
            <a:srgbClr val="D9D9D9">
              <a:alpha val="6384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But </a:t>
            </a:r>
            <a:endParaRPr sz="4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FF"/>
                </a:solidFill>
              </a:rPr>
              <a:t>KNOWLEDGE</a:t>
            </a:r>
            <a:endParaRPr sz="4800" b="1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FF"/>
                </a:solidFill>
              </a:rPr>
              <a:t> </a:t>
            </a:r>
            <a:r>
              <a:rPr lang="en" sz="4800" b="1"/>
              <a:t>of </a:t>
            </a:r>
            <a:endParaRPr sz="4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FF"/>
                </a:solidFill>
              </a:rPr>
              <a:t>FUTURE LOCATION </a:t>
            </a:r>
            <a:endParaRPr sz="4800" b="1">
              <a:solidFill>
                <a:srgbClr val="0000FF"/>
              </a:solidFill>
            </a:endParaRPr>
          </a:p>
        </p:txBody>
      </p:sp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9050" y="598675"/>
            <a:ext cx="5447601" cy="417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14305">
            <a:off x="6818184" y="1399400"/>
            <a:ext cx="1349708" cy="178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</Words>
  <Application>Microsoft Office PowerPoint</Application>
  <PresentationFormat>On-screen Show (16:9)</PresentationFormat>
  <Paragraphs>76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Oswald</vt:lpstr>
      <vt:lpstr>Arial</vt:lpstr>
      <vt:lpstr>Average</vt:lpstr>
      <vt:lpstr>Maven Pro</vt:lpstr>
      <vt:lpstr>Slate</vt:lpstr>
      <vt:lpstr>PowerPoint Presentation</vt:lpstr>
      <vt:lpstr>The bike-sharing BOOM </vt:lpstr>
      <vt:lpstr>The bike-sharing BOOM </vt:lpstr>
      <vt:lpstr>The bike-sharing BOOM </vt:lpstr>
      <vt:lpstr>The bike-sharing BOOM </vt:lpstr>
      <vt:lpstr>The bike-sharing BOOM </vt:lpstr>
      <vt:lpstr>PowerPoint Presentation</vt:lpstr>
      <vt:lpstr>To cut long story short ...</vt:lpstr>
      <vt:lpstr>To cut long story short ...</vt:lpstr>
      <vt:lpstr>Who We Are</vt:lpstr>
      <vt:lpstr>What is our SuperPower ?</vt:lpstr>
      <vt:lpstr>Our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Yarden</dc:creator>
  <cp:lastModifiedBy>User</cp:lastModifiedBy>
  <cp:revision>1</cp:revision>
  <dcterms:modified xsi:type="dcterms:W3CDTF">2018-03-07T20:59:36Z</dcterms:modified>
</cp:coreProperties>
</file>